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Average"/>
      <p:regular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Average-regular.fntdata"/><Relationship Id="rId52"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4e767384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4e767384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9ef10f42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9ef10f42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9ef10f42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9ef10f42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9ef10f42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9ef10f42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9ef10f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9ef10f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ef10f4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ef10f4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9ef10f4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9ef10f4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9ef10f42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9ef10f42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9ef10f42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9ef10f42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9ef10f42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9ef10f42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9ef10f42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9ef10f42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9ef10f42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9ef10f42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ef10f42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9ef10f42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9ef10f4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9ef10f4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9889016a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9889016a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9889016a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9889016a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9889016a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9889016a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9889016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9889016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9889016a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9889016a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9889016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9889016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9889016a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9889016a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e7673846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e7673846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9889016a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9889016a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9889016a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9889016a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9889016a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9889016a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9889016a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9889016a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9889016a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9889016a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9889016a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9889016a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9889016a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9889016a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9889016ae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889016ae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9889016a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9889016a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9889016a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9889016a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9ef10f42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9ef10f4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9889016a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9889016a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9889016a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9889016a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9889016a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9889016a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9889016a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9889016a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9889016a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9889016a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9889016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9889016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9889016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9889016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9ef10f4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9ef10f4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9ef10f42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9ef10f42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www.youtube.com/watch?v=pW6nZXeWlGM" TargetMode="External"/><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www.youtube.com/watch?v=MKtNv1UOaZA" TargetMode="External"/><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www.youtube.com/watch?v=spzYVhOgKBA" TargetMode="External"/><Relationship Id="rId5"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www.youtube.com/watch?v=b3qZHmnJ7sQ" TargetMode="External"/><Relationship Id="rId5"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www.youtube.com/watch?v=pNfV5nQXVCQ" TargetMode="External"/><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www.youtube.com/watch?v=gn4nRCC9TwQ" TargetMode="External"/><Relationship Id="rId5"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hyperlink" Target="http://www.youtube.com/watch?v=DKe8FumoD4E" TargetMode="External"/><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hyperlink" Target="http://www.youtube.com/watch?v=3JQ3hYko51Y" TargetMode="External"/><Relationship Id="rId5"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hyperlink" Target="http://www.youtube.com/watch?v=k_wkDLJ8lJE" TargetMode="External"/><Relationship Id="rId5"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www.youtube.com/watch?v=JSzUdVBmQP4" TargetMode="External"/><Relationship Id="rId5"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www.youtube.com/watch?v=5rR_9YIcg_s" TargetMode="External"/><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www.youtube.com/watch?v=Nok6Xludc_Q" TargetMode="External"/><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www.youtube.com/watch?v=OOT3UIXZztE" TargetMode="External"/><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4">
            <a:alphaModFix/>
          </a:blip>
          <a:stretch>
            <a:fillRect/>
          </a:stretch>
        </p:blipFill>
        <p:spPr>
          <a:xfrm>
            <a:off x="2163650" y="0"/>
            <a:ext cx="5173275" cy="51733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Realtime human pose estimation, winning 2016 MSCOCO Keypoints Challenge, 2016 ECCV Best Demo Award.&#10;Code: https://github.com/ZheC/Multi-Person-Pose-Estimation&#10;OpenPose: https://github.com/CMU-Perceptual-Computing-Lab/openpose&#10;Paper: https://arxiv.org/abs/1611.08050&#10;Presentation at CVPR 2017: https://youtu.be/OgQLDEAjAZ8&#10;Presentation at ILSVRC and COCO workshop 2016: http://image-net.org/challenges/talks/2016/Multi-person%20pose%20estimation-CMU.pdf&#10;Author: Zhe Cao, Tomas Simon, Shih-En Wei, Yaser Sheikh&#10;Institute: Robotics Institute, Carnegie Mellon University" id="115" name="Google Shape;115;p22" title="Realtime Multi-Person 2D Human Pose Estimation using Part Affinity Fields, CVPR 2017 Oral">
            <a:hlinkClick r:id="rId4"/>
          </p:cNvPr>
          <p:cNvPicPr preferRelativeResize="0"/>
          <p:nvPr/>
        </p:nvPicPr>
        <p:blipFill>
          <a:blip r:embed="rId5">
            <a:alphaModFix/>
          </a:blip>
          <a:stretch>
            <a:fillRect/>
          </a:stretch>
        </p:blipFill>
        <p:spPr>
          <a:xfrm>
            <a:off x="1208675" y="157650"/>
            <a:ext cx="6437600" cy="482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1" name="Google Shape;121;p23"/>
          <p:cNvSpPr txBox="1"/>
          <p:nvPr/>
        </p:nvSpPr>
        <p:spPr>
          <a:xfrm>
            <a:off x="932800" y="1891875"/>
            <a:ext cx="57018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Natural Language Processing</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27" name="Google Shape;127;p24"/>
          <p:cNvPicPr preferRelativeResize="0"/>
          <p:nvPr/>
        </p:nvPicPr>
        <p:blipFill>
          <a:blip r:embed="rId4">
            <a:alphaModFix/>
          </a:blip>
          <a:stretch>
            <a:fillRect/>
          </a:stretch>
        </p:blipFill>
        <p:spPr>
          <a:xfrm>
            <a:off x="1010827" y="535888"/>
            <a:ext cx="7239800" cy="40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33" name="Google Shape;133;p25"/>
          <p:cNvPicPr preferRelativeResize="0"/>
          <p:nvPr/>
        </p:nvPicPr>
        <p:blipFill>
          <a:blip r:embed="rId4">
            <a:alphaModFix/>
          </a:blip>
          <a:stretch>
            <a:fillRect/>
          </a:stretch>
        </p:blipFill>
        <p:spPr>
          <a:xfrm>
            <a:off x="877588" y="123650"/>
            <a:ext cx="7388824" cy="4896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39" name="Google Shape;139;p26"/>
          <p:cNvPicPr preferRelativeResize="0"/>
          <p:nvPr/>
        </p:nvPicPr>
        <p:blipFill>
          <a:blip r:embed="rId4">
            <a:alphaModFix/>
          </a:blip>
          <a:stretch>
            <a:fillRect/>
          </a:stretch>
        </p:blipFill>
        <p:spPr>
          <a:xfrm>
            <a:off x="0" y="615359"/>
            <a:ext cx="9144001" cy="39127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45" name="Google Shape;145;p27"/>
          <p:cNvSpPr txBox="1"/>
          <p:nvPr/>
        </p:nvSpPr>
        <p:spPr>
          <a:xfrm>
            <a:off x="932800" y="1891875"/>
            <a:ext cx="47691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Reinforcement Learning</a:t>
            </a:r>
            <a:endParaRPr sz="3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Machine learning in real life: our Data Science Group implemented a deep reinforcement learning algorithm described in Playing Atari with Deep Reinforcement Learning paper by DeepMind." id="151" name="Google Shape;151;p28" title="Deep Reinforcement Learning: Agent Playing Atari">
            <a:hlinkClick r:id="rId4"/>
          </p:cNvPr>
          <p:cNvPicPr preferRelativeResize="0"/>
          <p:nvPr/>
        </p:nvPicPr>
        <p:blipFill>
          <a:blip r:embed="rId5">
            <a:alphaModFix/>
          </a:blip>
          <a:stretch>
            <a:fillRect/>
          </a:stretch>
        </p:blipFill>
        <p:spPr>
          <a:xfrm>
            <a:off x="1248100" y="167513"/>
            <a:ext cx="6411300" cy="480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More details on the &quot;Deep Reinforcement Learning: Playing a Racing Game&quot; blogpost: https://lopespm.github.io/machine_learning/2016/10/06/deep-reinforcement-learning-racing-game.html&#10;Playthrough using the network trained by session 201609171218_175eps." id="157" name="Google Shape;157;p29" title="Out Run Played by Deep Q-Network Agent (no time limit) - 2X time lapse - 201609171218_175eps">
            <a:hlinkClick r:id="rId4"/>
          </p:cNvPr>
          <p:cNvPicPr preferRelativeResize="0"/>
          <p:nvPr/>
        </p:nvPicPr>
        <p:blipFill>
          <a:blip r:embed="rId5">
            <a:alphaModFix/>
          </a:blip>
          <a:stretch>
            <a:fillRect/>
          </a:stretch>
        </p:blipFill>
        <p:spPr>
          <a:xfrm>
            <a:off x="1445150" y="428613"/>
            <a:ext cx="5715025" cy="42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3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followed below sources&#10;https://brunch.co.kr/@chris-song/48&#10;https://github.com/chris-chris/pysc2-examples" id="163" name="Google Shape;163;p30" title="pysc2 marine vs zergling Reinforcement Learning">
            <a:hlinkClick r:id="rId4"/>
          </p:cNvPr>
          <p:cNvPicPr preferRelativeResize="0"/>
          <p:nvPr/>
        </p:nvPicPr>
        <p:blipFill>
          <a:blip r:embed="rId5">
            <a:alphaModFix/>
          </a:blip>
          <a:stretch>
            <a:fillRect/>
          </a:stretch>
        </p:blipFill>
        <p:spPr>
          <a:xfrm>
            <a:off x="1313800" y="121525"/>
            <a:ext cx="6358750" cy="476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69" name="Google Shape;169;p31" title="OpenAI Five Planning Ahead v2">
            <a:hlinkClick r:id="rId4"/>
          </p:cNvPr>
          <p:cNvPicPr preferRelativeResize="0"/>
          <p:nvPr/>
        </p:nvPicPr>
        <p:blipFill>
          <a:blip r:embed="rId5">
            <a:alphaModFix/>
          </a:blip>
          <a:stretch>
            <a:fillRect/>
          </a:stretch>
        </p:blipFill>
        <p:spPr>
          <a:xfrm>
            <a:off x="1011625" y="251263"/>
            <a:ext cx="6963100" cy="464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ctrTitle"/>
          </p:nvPr>
        </p:nvSpPr>
        <p:spPr>
          <a:xfrm>
            <a:off x="671250" y="1456050"/>
            <a:ext cx="7801500" cy="22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t>
            </a:r>
            <a:endParaRPr/>
          </a:p>
          <a:p>
            <a:pPr indent="0" lvl="0" marL="0" rtl="0" algn="l">
              <a:spcBef>
                <a:spcPts val="0"/>
              </a:spcBef>
              <a:spcAft>
                <a:spcPts val="0"/>
              </a:spcAft>
              <a:buNone/>
            </a:pPr>
            <a:r>
              <a:rPr lang="en"/>
              <a:t>In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R006</a:t>
            </a:r>
            <a:endParaRPr/>
          </a:p>
        </p:txBody>
      </p:sp>
      <p:sp>
        <p:nvSpPr>
          <p:cNvPr id="65" name="Google Shape;65;p14"/>
          <p:cNvSpPr txBox="1"/>
          <p:nvPr>
            <p:ph idx="1" type="subTitle"/>
          </p:nvPr>
        </p:nvSpPr>
        <p:spPr>
          <a:xfrm>
            <a:off x="587775" y="4130650"/>
            <a:ext cx="50403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Stanley Salvatierra, CTO at DEMSBO</a:t>
            </a:r>
            <a:endParaRPr/>
          </a:p>
        </p:txBody>
      </p:sp>
      <p:pic>
        <p:nvPicPr>
          <p:cNvPr id="66" name="Google Shape;66;p14"/>
          <p:cNvPicPr preferRelativeResize="0"/>
          <p:nvPr/>
        </p:nvPicPr>
        <p:blipFill>
          <a:blip r:embed="rId3">
            <a:alphaModFix/>
          </a:blip>
          <a:stretch>
            <a:fillRect/>
          </a:stretch>
        </p:blipFill>
        <p:spPr>
          <a:xfrm>
            <a:off x="6632550" y="2834750"/>
            <a:ext cx="2231475" cy="223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Google's artificial intelligence company, DeepMind, has developed an AI that has managed to learn how to walk, run, jump, and climb without any prior guidance. The result is as impressive as it is goofy.&#10;&#10;Read more: http://www.businessinsider.com/sai&#10;&#10;FACEBOOK: https://www.facebook.com/techinsider&#10;TWITTER: https://twitter.com/techinsider&#10;INSTAGRAM: https://www.instagram.com/businessinsider/&#10;TUMBLR: http://businessinsider.tumblr.com/" id="175" name="Google Shape;175;p32" title="Google's DeepMind AI Just Taught Itself To Walk">
            <a:hlinkClick r:id="rId4"/>
          </p:cNvPr>
          <p:cNvPicPr preferRelativeResize="0"/>
          <p:nvPr/>
        </p:nvPicPr>
        <p:blipFill>
          <a:blip r:embed="rId5">
            <a:alphaModFix/>
          </a:blip>
          <a:stretch>
            <a:fillRect/>
          </a:stretch>
        </p:blipFill>
        <p:spPr>
          <a:xfrm>
            <a:off x="907550" y="371150"/>
            <a:ext cx="6817550" cy="448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81" name="Google Shape;181;p33"/>
          <p:cNvPicPr preferRelativeResize="0"/>
          <p:nvPr/>
        </p:nvPicPr>
        <p:blipFill>
          <a:blip r:embed="rId4">
            <a:alphaModFix/>
          </a:blip>
          <a:stretch>
            <a:fillRect/>
          </a:stretch>
        </p:blipFill>
        <p:spPr>
          <a:xfrm>
            <a:off x="466725" y="276225"/>
            <a:ext cx="8210550" cy="459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Our robot system, Dactyl, has learned to manipulate objects with unprecedented dexterity. Learn more: https://blog.openai.com/learning-dexterity/&#10;&#10;&#10;Music: &quot;Handsome Devil&quot; by Gyom" id="187" name="Google Shape;187;p34" title="Learning Dexterity: Uncut">
            <a:hlinkClick r:id="rId4"/>
          </p:cNvPr>
          <p:cNvPicPr preferRelativeResize="0"/>
          <p:nvPr/>
        </p:nvPicPr>
        <p:blipFill>
          <a:blip r:embed="rId5">
            <a:alphaModFix/>
          </a:blip>
          <a:stretch>
            <a:fillRect/>
          </a:stretch>
        </p:blipFill>
        <p:spPr>
          <a:xfrm>
            <a:off x="1024750" y="215850"/>
            <a:ext cx="7120775" cy="471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193" name="Google Shape;193;p35"/>
          <p:cNvPicPr preferRelativeResize="0"/>
          <p:nvPr/>
        </p:nvPicPr>
        <p:blipFill>
          <a:blip r:embed="rId4">
            <a:alphaModFix/>
          </a:blip>
          <a:stretch>
            <a:fillRect/>
          </a:stretch>
        </p:blipFill>
        <p:spPr>
          <a:xfrm>
            <a:off x="0" y="581585"/>
            <a:ext cx="9144003" cy="3980331"/>
          </a:xfrm>
          <a:prstGeom prst="rect">
            <a:avLst/>
          </a:prstGeom>
          <a:noFill/>
          <a:ln>
            <a:noFill/>
          </a:ln>
        </p:spPr>
      </p:pic>
      <p:pic>
        <p:nvPicPr>
          <p:cNvPr id="194" name="Google Shape;194;p35"/>
          <p:cNvPicPr preferRelativeResize="0"/>
          <p:nvPr/>
        </p:nvPicPr>
        <p:blipFill>
          <a:blip r:embed="rId5">
            <a:alphaModFix/>
          </a:blip>
          <a:stretch>
            <a:fillRect/>
          </a:stretch>
        </p:blipFill>
        <p:spPr>
          <a:xfrm>
            <a:off x="175000" y="581575"/>
            <a:ext cx="7041849" cy="3980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00" name="Google Shape;200;p36"/>
          <p:cNvPicPr preferRelativeResize="0"/>
          <p:nvPr/>
        </p:nvPicPr>
        <p:blipFill>
          <a:blip r:embed="rId4">
            <a:alphaModFix/>
          </a:blip>
          <a:stretch>
            <a:fillRect/>
          </a:stretch>
        </p:blipFill>
        <p:spPr>
          <a:xfrm>
            <a:off x="1924050" y="66675"/>
            <a:ext cx="5295900" cy="5010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3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Artificial Neural Networks 3D simulation" id="206" name="Google Shape;206;p37" title="Neural Network 3D Simulation">
            <a:hlinkClick r:id="rId4"/>
          </p:cNvPr>
          <p:cNvPicPr preferRelativeResize="0"/>
          <p:nvPr/>
        </p:nvPicPr>
        <p:blipFill>
          <a:blip r:embed="rId5">
            <a:alphaModFix/>
          </a:blip>
          <a:stretch>
            <a:fillRect/>
          </a:stretch>
        </p:blipFill>
        <p:spPr>
          <a:xfrm>
            <a:off x="1064875" y="0"/>
            <a:ext cx="6858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12" name="Google Shape;212;p38"/>
          <p:cNvPicPr preferRelativeResize="0"/>
          <p:nvPr/>
        </p:nvPicPr>
        <p:blipFill>
          <a:blip r:embed="rId4">
            <a:alphaModFix/>
          </a:blip>
          <a:stretch>
            <a:fillRect/>
          </a:stretch>
        </p:blipFill>
        <p:spPr>
          <a:xfrm>
            <a:off x="947875" y="480288"/>
            <a:ext cx="7248525" cy="3609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We train convolutional networks to predict optical flow with large displacements. This video shows how these 'FlowNets' run at roughly 10 fps on a laptop.&#10;&#10;An online demo: http://lmb.informatik.uni-freiburg.de/people/fischer/flownet-preview/&#10;The corresponding paper &quot;FlowNet: Learning Optical Flow with Convolutional Networks&quot; : http://arxiv.org/abs/1504.06852 .&#10;The video can be downloaded from http://lmb.informatik.uni-freiburg.de/research/convnets/" id="218" name="Google Shape;218;p39" title="FlowNet: Learning Optical Flow with Convolutional Networks">
            <a:hlinkClick r:id="rId4"/>
          </p:cNvPr>
          <p:cNvPicPr preferRelativeResize="0"/>
          <p:nvPr/>
        </p:nvPicPr>
        <p:blipFill>
          <a:blip r:embed="rId5">
            <a:alphaModFix/>
          </a:blip>
          <a:stretch>
            <a:fillRect/>
          </a:stretch>
        </p:blipFill>
        <p:spPr>
          <a:xfrm>
            <a:off x="943650" y="299025"/>
            <a:ext cx="7323175" cy="419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4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Optical flow estimation -- demos from supplementary material&#10;&#10;Full paper here: https://lmb.informatik.uni-freiburg.de/Publications/2017/IMSKDB17/&#10;&#10;Complete source code here: https://github.com/lmb-freiburg/flownet2&#10;&#10;From the paper abstract:&#10;In this paper, we advance the concept of end-to-end learning of optical flow. The large improvements in quality and speed are caused by three major contributions:&#10;1. We focus on the training data and show that the schedule of presenting data during training is very important.&#10;2. We develop a stacked architecture that includes warping of the second image with intermediate optical flow.&#10;3. We elaborate on small displacements by introducing a subnetwork specializing on small motions." id="224" name="Google Shape;224;p40" title="FlowNet 2.0: Evolution of Optical Flow Estimation with Deep Networks">
            <a:hlinkClick r:id="rId4"/>
          </p:cNvPr>
          <p:cNvPicPr preferRelativeResize="0"/>
          <p:nvPr/>
        </p:nvPicPr>
        <p:blipFill>
          <a:blip r:embed="rId5">
            <a:alphaModFix/>
          </a:blip>
          <a:stretch>
            <a:fillRect/>
          </a:stretch>
        </p:blipFill>
        <p:spPr>
          <a:xfrm>
            <a:off x="1080775" y="65100"/>
            <a:ext cx="6516550" cy="466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4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30" name="Google Shape;230;p41"/>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72" name="Google Shape;72;p15"/>
          <p:cNvPicPr preferRelativeResize="0"/>
          <p:nvPr/>
        </p:nvPicPr>
        <p:blipFill>
          <a:blip r:embed="rId4">
            <a:alphaModFix/>
          </a:blip>
          <a:stretch>
            <a:fillRect/>
          </a:stretch>
        </p:blipFill>
        <p:spPr>
          <a:xfrm>
            <a:off x="2610350" y="241150"/>
            <a:ext cx="3757175" cy="463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4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36" name="Google Shape;236;p42"/>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42" name="Google Shape;242;p43"/>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48" name="Google Shape;248;p44"/>
          <p:cNvPicPr preferRelativeResize="0"/>
          <p:nvPr/>
        </p:nvPicPr>
        <p:blipFill rotWithShape="1">
          <a:blip r:embed="rId4">
            <a:alphaModFix/>
          </a:blip>
          <a:srcRect b="20036" l="0" r="29942" t="10562"/>
          <a:stretch/>
        </p:blipFill>
        <p:spPr>
          <a:xfrm>
            <a:off x="46488" y="51137"/>
            <a:ext cx="9051324" cy="50412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54" name="Google Shape;254;p45"/>
          <p:cNvPicPr preferRelativeResize="0"/>
          <p:nvPr/>
        </p:nvPicPr>
        <p:blipFill rotWithShape="1">
          <a:blip r:embed="rId4">
            <a:alphaModFix/>
          </a:blip>
          <a:srcRect b="20252" l="0" r="30829" t="10341"/>
          <a:stretch/>
        </p:blipFill>
        <p:spPr>
          <a:xfrm>
            <a:off x="164113" y="85250"/>
            <a:ext cx="8815775" cy="497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4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60" name="Google Shape;260;p46"/>
          <p:cNvPicPr preferRelativeResize="0"/>
          <p:nvPr/>
        </p:nvPicPr>
        <p:blipFill rotWithShape="1">
          <a:blip r:embed="rId4">
            <a:alphaModFix/>
          </a:blip>
          <a:srcRect b="20482" l="0" r="30323" t="10341"/>
          <a:stretch/>
        </p:blipFill>
        <p:spPr>
          <a:xfrm>
            <a:off x="104250" y="104250"/>
            <a:ext cx="8931625" cy="4985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4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66" name="Google Shape;266;p47"/>
          <p:cNvPicPr preferRelativeResize="0"/>
          <p:nvPr/>
        </p:nvPicPr>
        <p:blipFill rotWithShape="1">
          <a:blip r:embed="rId4">
            <a:alphaModFix/>
          </a:blip>
          <a:srcRect b="20030" l="887" r="30322" t="10563"/>
          <a:stretch/>
        </p:blipFill>
        <p:spPr>
          <a:xfrm>
            <a:off x="109525" y="40550"/>
            <a:ext cx="8924962" cy="5062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4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72" name="Google Shape;272;p48"/>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78" name="Google Shape;278;p49"/>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5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84" name="Google Shape;284;p50"/>
          <p:cNvPicPr preferRelativeResize="0"/>
          <p:nvPr/>
        </p:nvPicPr>
        <p:blipFill>
          <a:blip r:embed="rId4">
            <a:alphaModFix/>
          </a:blip>
          <a:stretch>
            <a:fillRect/>
          </a:stretch>
        </p:blipFill>
        <p:spPr>
          <a:xfrm>
            <a:off x="0" y="378247"/>
            <a:ext cx="9143999" cy="43870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5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90" name="Google Shape;290;p51"/>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8" name="Google Shape;78;p16"/>
          <p:cNvSpPr txBox="1"/>
          <p:nvPr/>
        </p:nvSpPr>
        <p:spPr>
          <a:xfrm>
            <a:off x="932800" y="1891875"/>
            <a:ext cx="57018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Computer Vision</a:t>
            </a:r>
            <a:endParaRPr sz="30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5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296" name="Google Shape;296;p52"/>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5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302" name="Google Shape;302;p53"/>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5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308" name="Google Shape;308;p54"/>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314" name="Google Shape;314;p55"/>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56"/>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320" name="Google Shape;320;p56"/>
          <p:cNvSpPr txBox="1"/>
          <p:nvPr>
            <p:ph type="title"/>
          </p:nvPr>
        </p:nvSpPr>
        <p:spPr>
          <a:xfrm>
            <a:off x="3990050" y="928050"/>
            <a:ext cx="3680400" cy="23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000000"/>
                </a:solidFill>
                <a:highlight>
                  <a:srgbClr val="F3F3F3"/>
                </a:highlight>
              </a:rPr>
              <a:t>Gracias!!!</a:t>
            </a:r>
            <a:endParaRPr sz="7200">
              <a:solidFill>
                <a:srgbClr val="000000"/>
              </a:solidFill>
              <a:highlight>
                <a:srgbClr val="F3F3F3"/>
              </a:highlight>
            </a:endParaRPr>
          </a:p>
        </p:txBody>
      </p:sp>
      <p:sp>
        <p:nvSpPr>
          <p:cNvPr id="321" name="Google Shape;321;p56"/>
          <p:cNvSpPr txBox="1"/>
          <p:nvPr/>
        </p:nvSpPr>
        <p:spPr>
          <a:xfrm>
            <a:off x="626175" y="3388000"/>
            <a:ext cx="38463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Whastapp: 		+591 65434276</a:t>
            </a:r>
            <a:endParaRPr>
              <a:solidFill>
                <a:srgbClr val="F3F3F3"/>
              </a:solidFill>
            </a:endParaRPr>
          </a:p>
          <a:p>
            <a:pPr indent="0" lvl="0" marL="0" rtl="0" algn="l">
              <a:spcBef>
                <a:spcPts val="0"/>
              </a:spcBef>
              <a:spcAft>
                <a:spcPts val="0"/>
              </a:spcAft>
              <a:buNone/>
            </a:pPr>
            <a:r>
              <a:rPr lang="en">
                <a:solidFill>
                  <a:srgbClr val="F3F3F3"/>
                </a:solidFill>
              </a:rPr>
              <a:t>Twitter:		 @iamatachyon</a:t>
            </a:r>
            <a:endParaRPr>
              <a:solidFill>
                <a:srgbClr val="F3F3F3"/>
              </a:solidFill>
            </a:endParaRPr>
          </a:p>
          <a:p>
            <a:pPr indent="0" lvl="0" marL="0" rtl="0" algn="l">
              <a:spcBef>
                <a:spcPts val="0"/>
              </a:spcBef>
              <a:spcAft>
                <a:spcPts val="0"/>
              </a:spcAft>
              <a:buNone/>
            </a:pPr>
            <a:r>
              <a:rPr lang="en">
                <a:solidFill>
                  <a:srgbClr val="F3F3F3"/>
                </a:solidFill>
              </a:rPr>
              <a:t>Facebook: 		Stanley Salvatierra</a:t>
            </a:r>
            <a:endParaRPr>
              <a:solidFill>
                <a:srgbClr val="F3F3F3"/>
              </a:solidFill>
            </a:endParaRPr>
          </a:p>
          <a:p>
            <a:pPr indent="0" lvl="0" marL="0" rtl="0" algn="l">
              <a:spcBef>
                <a:spcPts val="0"/>
              </a:spcBef>
              <a:spcAft>
                <a:spcPts val="0"/>
              </a:spcAft>
              <a:buNone/>
            </a:pPr>
            <a:r>
              <a:t/>
            </a:r>
            <a:endParaRPr>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A simple comparison showing several examples of dense optical flow methods from the recent GPU module of the OpenCV Library.&#10;&#10;The code can be downloaded from: http://www.robesafe.com/personal/pablo.alcantarilla/code.html" id="84" name="Google Shape;84;p17" title="OpenCV CUDA Dense Optical Flow">
            <a:hlinkClick r:id="rId4"/>
          </p:cNvPr>
          <p:cNvPicPr preferRelativeResize="0"/>
          <p:nvPr/>
        </p:nvPicPr>
        <p:blipFill>
          <a:blip r:embed="rId5">
            <a:alphaModFix/>
          </a:blip>
          <a:stretch>
            <a:fillRect/>
          </a:stretch>
        </p:blipFill>
        <p:spPr>
          <a:xfrm>
            <a:off x="1123675" y="52101"/>
            <a:ext cx="6719000" cy="466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90" name="Google Shape;90;p18"/>
          <p:cNvPicPr preferRelativeResize="0"/>
          <p:nvPr/>
        </p:nvPicPr>
        <p:blipFill>
          <a:blip r:embed="rId4">
            <a:alphaModFix/>
          </a:blip>
          <a:stretch>
            <a:fillRect/>
          </a:stretch>
        </p:blipFill>
        <p:spPr>
          <a:xfrm>
            <a:off x="4427325" y="2208025"/>
            <a:ext cx="4547400" cy="2557900"/>
          </a:xfrm>
          <a:prstGeom prst="rect">
            <a:avLst/>
          </a:prstGeom>
          <a:noFill/>
          <a:ln>
            <a:noFill/>
          </a:ln>
        </p:spPr>
      </p:pic>
      <p:pic>
        <p:nvPicPr>
          <p:cNvPr id="91" name="Google Shape;91;p18"/>
          <p:cNvPicPr preferRelativeResize="0"/>
          <p:nvPr/>
        </p:nvPicPr>
        <p:blipFill>
          <a:blip r:embed="rId5">
            <a:alphaModFix/>
          </a:blip>
          <a:stretch>
            <a:fillRect/>
          </a:stretch>
        </p:blipFill>
        <p:spPr>
          <a:xfrm>
            <a:off x="267901" y="325525"/>
            <a:ext cx="3595801" cy="240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id="97" name="Google Shape;97;p19"/>
          <p:cNvPicPr preferRelativeResize="0"/>
          <p:nvPr/>
        </p:nvPicPr>
        <p:blipFill>
          <a:blip r:embed="rId4">
            <a:alphaModFix/>
          </a:blip>
          <a:stretch>
            <a:fillRect/>
          </a:stretch>
        </p:blipFill>
        <p:spPr>
          <a:xfrm>
            <a:off x="2325800" y="260425"/>
            <a:ext cx="4622651" cy="4622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Result of semantic segmentation on CityScapes dataset. See http://abhijitkundu.info/projects/fso/ for more information." id="103" name="Google Shape;103;p20" title="Feature Space Optimization for Semantic Video Segmentation - CityScapes Demo 02">
            <a:hlinkClick r:id="rId4"/>
          </p:cNvPr>
          <p:cNvPicPr preferRelativeResize="0"/>
          <p:nvPr/>
        </p:nvPicPr>
        <p:blipFill>
          <a:blip r:embed="rId5">
            <a:alphaModFix/>
          </a:blip>
          <a:stretch>
            <a:fillRect/>
          </a:stretch>
        </p:blipFill>
        <p:spPr>
          <a:xfrm>
            <a:off x="1208675" y="213475"/>
            <a:ext cx="6148550" cy="461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pic>
        <p:nvPicPr>
          <p:cNvPr descr="source: https://github.com/karolmajek/Mask_RCNN&#10;Input 4K video: https://goo.gl/aUY47y&#10;Coffee or caffe: https://goo.gl/g1Lwbi" id="109" name="Google Shape;109;p21" title="4K Mask RCNN COCO Object detection and segmentation #2">
            <a:hlinkClick r:id="rId4"/>
          </p:cNvPr>
          <p:cNvPicPr preferRelativeResize="0"/>
          <p:nvPr/>
        </p:nvPicPr>
        <p:blipFill>
          <a:blip r:embed="rId5">
            <a:alphaModFix/>
          </a:blip>
          <a:stretch>
            <a:fillRect/>
          </a:stretch>
        </p:blipFill>
        <p:spPr>
          <a:xfrm>
            <a:off x="972200" y="215138"/>
            <a:ext cx="7007300" cy="471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